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</p:sldMasterIdLst>
  <p:notesMasterIdLst>
    <p:notesMasterId r:id="rId3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B70BE25-4D1D-4126-A882-AB1413D7F50E}">
  <a:tblStyle styleId="{9B70BE25-4D1D-4126-A882-AB1413D7F50E}" styleName="Table_0"/>
  <a:tblStyle styleId="{E390475C-09B3-4443-996D-FA299A10BE3C}" styleName="Table_1"/>
  <a:tblStyle styleId="{9AFCF1C4-A758-421D-B3E7-FA24891EA4F2}" styleName="Table_2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Shape 19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43" name="Shape 24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55" name="Shape 25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62" name="Shape 26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Shape 2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6901800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 flipH="1">
            <a:off x="-3832" y="16052"/>
            <a:ext cx="10925833" cy="6881034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 flipH="1">
            <a:off x="14659" y="881"/>
            <a:ext cx="10500940" cy="6881034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-846666" y="-881"/>
            <a:ext cx="2167466" cy="6906895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2" name="Shape 12"/>
          <p:cNvSpPr/>
          <p:nvPr/>
        </p:nvSpPr>
        <p:spPr>
          <a:xfrm rot="10800000" flipH="1">
            <a:off x="-524933" y="-4974"/>
            <a:ext cx="1403434" cy="6906895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082040" y="1656080"/>
            <a:ext cx="70509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082040" y="3230880"/>
            <a:ext cx="7035899" cy="925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8" name="Shape 18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648200" y="165899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Shape 34"/>
          <p:cNvGrpSpPr/>
          <p:nvPr/>
        </p:nvGrpSpPr>
        <p:grpSpPr>
          <a:xfrm>
            <a:off x="-6264" y="4933386"/>
            <a:ext cx="9150267" cy="3100650"/>
            <a:chOff x="-6264" y="4933386"/>
            <a:chExt cx="9150267" cy="3100650"/>
          </a:xfrm>
        </p:grpSpPr>
        <p:sp>
          <p:nvSpPr>
            <p:cNvPr id="35" name="Shape 35"/>
            <p:cNvSpPr/>
            <p:nvPr/>
          </p:nvSpPr>
          <p:spPr>
            <a:xfrm>
              <a:off x="-7" y="5537200"/>
              <a:ext cx="9144008" cy="1574769"/>
            </a:xfrm>
            <a:custGeom>
              <a:avLst/>
              <a:gdLst/>
              <a:ahLst/>
              <a:cxnLst/>
              <a:rect l="0" t="0" r="0" b="0"/>
              <a:pathLst>
                <a:path w="9144009" h="1257301" extrusionOk="0">
                  <a:moveTo>
                    <a:pt x="5" y="266700"/>
                  </a:moveTo>
                  <a:cubicBezTo>
                    <a:pt x="8115305" y="1257301"/>
                    <a:pt x="7620009" y="0"/>
                    <a:pt x="9144009" y="186267"/>
                  </a:cubicBezTo>
                  <a:cubicBezTo>
                    <a:pt x="9144008" y="441678"/>
                    <a:pt x="9143998" y="818763"/>
                    <a:pt x="9143997" y="1074174"/>
                  </a:cubicBezTo>
                  <a:lnTo>
                    <a:pt x="0" y="1086874"/>
                  </a:lnTo>
                  <a:cubicBezTo>
                    <a:pt x="0" y="854041"/>
                    <a:pt x="5" y="499533"/>
                    <a:pt x="5" y="266700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5400000" flipH="1">
              <a:off x="3018543" y="1908578"/>
              <a:ext cx="3100650" cy="9150266"/>
            </a:xfrm>
            <a:custGeom>
              <a:avLst/>
              <a:gdLst/>
              <a:ahLst/>
              <a:cxnLst/>
              <a:rect l="0" t="0" r="0" b="0"/>
              <a:pathLst>
                <a:path w="8053639" h="6879900" extrusionOk="0">
                  <a:moveTo>
                    <a:pt x="4696126" y="16025"/>
                  </a:moveTo>
                  <a:lnTo>
                    <a:pt x="2920537" y="0"/>
                  </a:lnTo>
                  <a:cubicBezTo>
                    <a:pt x="2927053" y="2293300"/>
                    <a:pt x="2933568" y="4586600"/>
                    <a:pt x="2940084" y="6879900"/>
                  </a:cubicBezTo>
                  <a:lnTo>
                    <a:pt x="4085318" y="6861462"/>
                  </a:lnTo>
                  <a:cubicBezTo>
                    <a:pt x="8053639" y="4651267"/>
                    <a:pt x="0" y="3113439"/>
                    <a:pt x="4696126" y="16025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-7" y="5740400"/>
              <a:ext cx="9144010" cy="1574769"/>
            </a:xfrm>
            <a:custGeom>
              <a:avLst/>
              <a:gdLst/>
              <a:ahLst/>
              <a:cxnLst/>
              <a:rect l="0" t="0" r="0" b="0"/>
              <a:pathLst>
                <a:path w="9144011" h="1257301" extrusionOk="0">
                  <a:moveTo>
                    <a:pt x="7" y="266700"/>
                  </a:moveTo>
                  <a:cubicBezTo>
                    <a:pt x="8115307" y="1257301"/>
                    <a:pt x="7620011" y="0"/>
                    <a:pt x="9144011" y="186267"/>
                  </a:cubicBezTo>
                  <a:lnTo>
                    <a:pt x="9144011" y="921775"/>
                  </a:lnTo>
                  <a:lnTo>
                    <a:pt x="0" y="931914"/>
                  </a:lnTo>
                  <a:cubicBezTo>
                    <a:pt x="0" y="699081"/>
                    <a:pt x="7" y="499533"/>
                    <a:pt x="7" y="266700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152400" algn="ctr" rtl="0">
              <a:buSzPct val="100000"/>
              <a:buFont typeface="Trebuchet MS"/>
              <a:buNone/>
              <a:defRPr sz="2400"/>
            </a:lvl1pPr>
            <a:lvl2pPr marL="0" indent="152400" algn="ctr" rtl="0">
              <a:buSzPct val="100000"/>
              <a:buFont typeface="Trebuchet MS"/>
              <a:buNone/>
              <a:defRPr sz="2400"/>
            </a:lvl2pPr>
            <a:lvl3pPr marL="0" indent="152400" algn="ctr" rtl="0">
              <a:buSzPct val="100000"/>
              <a:buFont typeface="Trebuchet MS"/>
              <a:buNone/>
              <a:defRPr sz="2400"/>
            </a:lvl3pPr>
            <a:lvl4pPr marL="0" indent="152400" algn="ctr" rtl="0">
              <a:buSzPct val="100000"/>
              <a:buFont typeface="Trebuchet MS"/>
              <a:buNone/>
              <a:defRPr sz="2400"/>
            </a:lvl4pPr>
            <a:lvl5pPr marL="0" indent="152400" algn="ctr" rtl="0">
              <a:buSzPct val="100000"/>
              <a:buFont typeface="Trebuchet MS"/>
              <a:buNone/>
              <a:defRPr sz="2400"/>
            </a:lvl5pPr>
            <a:lvl6pPr marL="0" indent="152400" algn="ctr" rtl="0">
              <a:buSzPct val="100000"/>
              <a:buFont typeface="Trebuchet MS"/>
              <a:buNone/>
              <a:defRPr sz="2400"/>
            </a:lvl6pPr>
            <a:lvl7pPr marL="0" indent="152400" algn="ctr" rtl="0">
              <a:buSzPct val="100000"/>
              <a:buFont typeface="Trebuchet MS"/>
              <a:buNone/>
              <a:defRPr sz="2400"/>
            </a:lvl7pPr>
            <a:lvl8pPr marL="0" indent="152400" algn="ctr" rtl="0">
              <a:buSzPct val="100000"/>
              <a:buFont typeface="Trebuchet MS"/>
              <a:buNone/>
              <a:defRPr sz="2400"/>
            </a:lvl8pPr>
            <a:lvl9pPr marL="0" indent="152400" algn="ctr" rtl="0">
              <a:buSzPct val="100000"/>
              <a:buFont typeface="Trebuchet MS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1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rgbClr val="562214"/>
              </a:buClr>
              <a:buNone/>
              <a:defRPr sz="4300">
                <a:solidFill>
                  <a:srgbClr val="562214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1435608" y="1447800"/>
            <a:ext cx="7498199" cy="480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65760" indent="-191134" algn="l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marL="640080" indent="-138430" algn="l" rtl="0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marL="886967" indent="-147192" algn="l" rtl="0">
              <a:lnSpc>
                <a:spcPct val="100000"/>
              </a:lnSpc>
              <a:spcBef>
                <a:spcPts val="480"/>
              </a:spcBef>
              <a:buClr>
                <a:schemeClr val="accent2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marL="1097280" indent="-106680" algn="l" rtl="0">
              <a:lnSpc>
                <a:spcPct val="100000"/>
              </a:lnSpc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marL="1298448" indent="-117347" algn="l" rtl="0">
              <a:lnSpc>
                <a:spcPct val="100000"/>
              </a:lnSpc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marL="1508760" indent="-111760" algn="l" rtl="0">
              <a:lnSpc>
                <a:spcPct val="100000"/>
              </a:lnSpc>
              <a:spcBef>
                <a:spcPts val="400"/>
              </a:spcBef>
              <a:buClr>
                <a:schemeClr val="accent5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marL="1719072" indent="-118872" algn="l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7pPr>
            <a:lvl8pPr marL="1920240" indent="-116839" algn="l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8pPr>
            <a:lvl9pPr marL="2130552" indent="-111251" algn="l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599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B4A6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B4A6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613647" y="6305550"/>
            <a:ext cx="4572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defRPr sz="1200" b="0" i="0" u="none" strike="noStrike" cap="none" baseline="0">
                <a:solidFill>
                  <a:srgbClr val="B4A6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727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3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1. List things you write just for yourself.</a:t>
            </a:r>
          </a:p>
          <a:p>
            <a:pPr lvl="0" rtl="0">
              <a:buNone/>
            </a:pPr>
            <a:r>
              <a:rPr lang="en"/>
              <a:t>2. List things you write for someone else, </a:t>
            </a:r>
          </a:p>
          <a:p>
            <a:pPr lvl="0" indent="457200" rtl="0">
              <a:buNone/>
            </a:pPr>
            <a:r>
              <a:rPr lang="en"/>
              <a:t>but you don't care if there's a mistake.</a:t>
            </a:r>
          </a:p>
          <a:p>
            <a:pPr lvl="0" rtl="0">
              <a:buNone/>
            </a:pPr>
            <a:r>
              <a:rPr lang="en"/>
              <a:t>3. List things you write for someone else, </a:t>
            </a:r>
          </a:p>
          <a:p>
            <a:pPr indent="457200">
              <a:buNone/>
            </a:pPr>
            <a:r>
              <a:rPr lang="en"/>
              <a:t>and you care if there's a mistake.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Quick Write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839975" y="1658990"/>
            <a:ext cx="78468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Creates autonomy for students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Allows them verbal freedom (slang, etc.)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Helps generate ideas &amp; develop fluency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Helps develop a sense of writer's integrity/honesty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No pressure</a:t>
            </a:r>
          </a:p>
          <a:p>
            <a:pPr marL="457200" lvl="0" indent="-4318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Self-centered (developmental needs)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850165" y="274637"/>
            <a:ext cx="8144999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Benefits of Writing for YOURSELF 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1014500" y="1513685"/>
            <a:ext cx="7672199" cy="49854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2nd Drafts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Homework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Reaction Papers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Special Occasion Cards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Writing events on a calendar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Personal Letters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Text messages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Tweeting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Facebooking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1246725" y="274637"/>
            <a:ext cx="7440000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What Level 2 Looks Like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 rot="-1708404">
            <a:off x="-12650" y="2637842"/>
            <a:ext cx="3883789" cy="1325873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EXIT SLIPS &gt;&gt;</a:t>
            </a:r>
          </a:p>
        </p:txBody>
      </p:sp>
      <p:sp>
        <p:nvSpPr>
          <p:cNvPr id="122" name="Shape 122"/>
          <p:cNvSpPr/>
          <p:nvPr/>
        </p:nvSpPr>
        <p:spPr>
          <a:xfrm>
            <a:off x="3258375" y="0"/>
            <a:ext cx="5143499" cy="6857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839980" y="1658990"/>
            <a:ext cx="78468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Creates accountability for students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Continues to allow them verbal freedom (slang, etc.)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Helps solidify ideas &amp; develop fluency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Helps writer question their sense of writer's integrity/honesty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Low pressure to create meaning for another</a:t>
            </a:r>
          </a:p>
          <a:p>
            <a:pPr marL="457200" lvl="0" indent="-4318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Interactive (developmental needs)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939159" y="274637"/>
            <a:ext cx="7949400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Benefits of Writing for ANOTHER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endParaRPr/>
          </a:p>
        </p:txBody>
      </p:sp>
      <p:sp>
        <p:nvSpPr>
          <p:cNvPr id="135" name="Shape 135"/>
          <p:cNvSpPr/>
          <p:nvPr/>
        </p:nvSpPr>
        <p:spPr>
          <a:xfrm>
            <a:off x="0" y="0"/>
            <a:ext cx="9144002" cy="685800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68075" y="1658990"/>
            <a:ext cx="77187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Final drafts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Essays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Job Applications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Writing Contests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Letters to the Editor</a:t>
            </a:r>
          </a:p>
          <a:p>
            <a:pPr marL="457200" lvl="0" indent="-4318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Submissions for Publication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1169325" y="274637"/>
            <a:ext cx="7517400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What Level 3 Looks Like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endParaRPr/>
          </a:p>
        </p:txBody>
      </p:sp>
      <p:sp>
        <p:nvSpPr>
          <p:cNvPr id="148" name="Shape 148"/>
          <p:cNvSpPr/>
          <p:nvPr/>
        </p:nvSpPr>
        <p:spPr>
          <a:xfrm>
            <a:off x="0" y="0"/>
            <a:ext cx="9144002" cy="685800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991225" y="1109635"/>
            <a:ext cx="7687799" cy="52193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Creates opportunities for students to engage in authentic audiences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Impresses the importance of standard conventions for meaning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Establishes writer's commitment and stance concerning ideas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Higher pressure to create meaning for a wide array of audiences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Publication (Bragging rights) (developmental needs)</a:t>
            </a:r>
          </a:p>
        </p:txBody>
      </p:sp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999025" y="-138225"/>
            <a:ext cx="7672199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Benefits of Writing for ANYONE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1887502" y="1842365"/>
            <a:ext cx="6835799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Hashtags can teach theme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n"/>
              <a:t>#realtalk #classroomlessons #teachablemoments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Authentic writing opportunities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n"/>
              <a:t>Revision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n"/>
              <a:t>Conveying proper tone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Modeling different sentence structures</a:t>
            </a:r>
          </a:p>
          <a:p>
            <a:pPr marL="457200" lvl="0" indent="-4318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Modeling proper grammar</a:t>
            </a:r>
          </a:p>
        </p:txBody>
      </p:sp>
      <p:sp>
        <p:nvSpPr>
          <p:cNvPr id="160" name="Shape 160"/>
          <p:cNvSpPr txBox="1">
            <a:spLocks noGrp="1"/>
          </p:cNvSpPr>
          <p:nvPr>
            <p:ph type="title"/>
          </p:nvPr>
        </p:nvSpPr>
        <p:spPr>
          <a:xfrm>
            <a:off x="2069673" y="516665"/>
            <a:ext cx="7074299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Follow Me: @MsValenilla</a:t>
            </a:r>
          </a:p>
        </p:txBody>
      </p:sp>
      <p:sp>
        <p:nvSpPr>
          <p:cNvPr id="161" name="Shape 161"/>
          <p:cNvSpPr/>
          <p:nvPr/>
        </p:nvSpPr>
        <p:spPr>
          <a:xfrm>
            <a:off x="272630" y="218104"/>
            <a:ext cx="1684443" cy="168444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162" name="Shape 162"/>
          <p:cNvSpPr/>
          <p:nvPr/>
        </p:nvSpPr>
        <p:spPr>
          <a:xfrm rot="-659784">
            <a:off x="7327330" y="5212986"/>
            <a:ext cx="1672273" cy="1674961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1354471" y="0"/>
            <a:ext cx="7917900" cy="1013999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 A Current Local Contest </a:t>
            </a:r>
          </a:p>
        </p:txBody>
      </p:sp>
      <p:sp>
        <p:nvSpPr>
          <p:cNvPr id="168" name="Shape 168"/>
          <p:cNvSpPr/>
          <p:nvPr/>
        </p:nvSpPr>
        <p:spPr>
          <a:xfrm>
            <a:off x="1431000" y="1014000"/>
            <a:ext cx="6505164" cy="569120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ctrTitle"/>
          </p:nvPr>
        </p:nvSpPr>
        <p:spPr>
          <a:xfrm>
            <a:off x="141415" y="85422"/>
            <a:ext cx="8158799" cy="3699899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 lvl="0" rtl="0">
              <a:buNone/>
            </a:pPr>
            <a:r>
              <a:rPr lang="en" sz="5800">
                <a:solidFill>
                  <a:srgbClr val="FFFFFF"/>
                </a:solidFill>
              </a:rPr>
              <a:t>The "Write" Audience</a:t>
            </a:r>
            <a:r>
              <a:rPr lang="en" sz="6000">
                <a:solidFill>
                  <a:srgbClr val="FFFFFF"/>
                </a:solidFill>
              </a:rPr>
              <a:t> </a:t>
            </a:r>
          </a:p>
          <a:p>
            <a:endParaRPr/>
          </a:p>
          <a:p>
            <a:pPr algn="r">
              <a:buNone/>
            </a:pPr>
            <a:r>
              <a:rPr lang="en" sz="3600" i="1">
                <a:solidFill>
                  <a:srgbClr val="FFFFFF"/>
                </a:solidFill>
              </a:rPr>
              <a:t>Audience Appreciation &amp; Awareness in Middle &amp; Secondary Classrooms</a:t>
            </a:r>
          </a:p>
        </p:txBody>
      </p:sp>
      <p:sp>
        <p:nvSpPr>
          <p:cNvPr id="54" name="Shape 54"/>
          <p:cNvSpPr txBox="1">
            <a:spLocks noGrp="1"/>
          </p:cNvSpPr>
          <p:nvPr>
            <p:ph type="subTitle" idx="1"/>
          </p:nvPr>
        </p:nvSpPr>
        <p:spPr>
          <a:xfrm>
            <a:off x="316067" y="3785322"/>
            <a:ext cx="8385600" cy="6773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algn="ctr">
              <a:buNone/>
            </a:pPr>
            <a:r>
              <a:rPr lang="en">
                <a:solidFill>
                  <a:srgbClr val="FFFFFF"/>
                </a:solidFill>
              </a:rPr>
              <a:t>Mr. Ryan Batsie &amp; Ms. Danielle Valenilla</a:t>
            </a:r>
          </a:p>
        </p:txBody>
      </p:sp>
      <p:sp>
        <p:nvSpPr>
          <p:cNvPr id="55" name="Shape 55"/>
          <p:cNvSpPr/>
          <p:nvPr/>
        </p:nvSpPr>
        <p:spPr>
          <a:xfrm rot="-387721">
            <a:off x="6871830" y="4447295"/>
            <a:ext cx="1968669" cy="218077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  <p:sp>
        <p:nvSpPr>
          <p:cNvPr id="56" name="Shape 56"/>
          <p:cNvSpPr/>
          <p:nvPr/>
        </p:nvSpPr>
        <p:spPr>
          <a:xfrm>
            <a:off x="3404855" y="4701572"/>
            <a:ext cx="2981325" cy="14859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57" name="Shape 57"/>
          <p:cNvSpPr/>
          <p:nvPr/>
        </p:nvSpPr>
        <p:spPr>
          <a:xfrm rot="532254">
            <a:off x="278180" y="4454944"/>
            <a:ext cx="2647808" cy="1979155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43063" y="32028"/>
            <a:ext cx="9057874" cy="6793942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1788450" y="2138890"/>
            <a:ext cx="68982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 sz="7200"/>
              <a:t>HOW DO I DO </a:t>
            </a:r>
          </a:p>
          <a:p>
            <a:pPr>
              <a:buNone/>
            </a:pPr>
            <a:r>
              <a:rPr lang="en" sz="7200"/>
              <a:t>THIS IN MY CLASSROOM?!</a:t>
            </a:r>
          </a:p>
        </p:txBody>
      </p:sp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1138350" y="274637"/>
            <a:ext cx="7548299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So you're probably wondering...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882575" y="1658990"/>
            <a:ext cx="79425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Make three lists and write as many things as you can think of that apply to each list. 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List 1: The Things I Write for Only Me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List 2: The Things I Write for a Few to See</a:t>
            </a:r>
          </a:p>
          <a:p>
            <a:pPr marL="457200" lvl="0" indent="-4318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List 3: The Things I Write for a Large Audience to See</a:t>
            </a:r>
          </a:p>
        </p:txBody>
      </p:sp>
      <p:sp>
        <p:nvSpPr>
          <p:cNvPr id="187" name="Shape 187"/>
          <p:cNvSpPr txBox="1">
            <a:spLocks noGrp="1"/>
          </p:cNvSpPr>
          <p:nvPr>
            <p:ph type="title"/>
          </p:nvPr>
        </p:nvSpPr>
        <p:spPr>
          <a:xfrm>
            <a:off x="1020725" y="274637"/>
            <a:ext cx="7666199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Quick-Write	</a:t>
            </a:r>
          </a:p>
        </p:txBody>
      </p:sp>
      <p:sp>
        <p:nvSpPr>
          <p:cNvPr id="188" name="Shape 188"/>
          <p:cNvSpPr/>
          <p:nvPr/>
        </p:nvSpPr>
        <p:spPr>
          <a:xfrm>
            <a:off x="0" y="0"/>
            <a:ext cx="9144002" cy="685800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385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Write Audience in the Classroom</a:t>
            </a:r>
          </a:p>
        </p:txBody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>
            <a:off x="822579" y="1447800"/>
            <a:ext cx="7784100" cy="48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65760" marR="0" lvl="0" indent="-289560" algn="l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729"/>
              <a:buFont typeface="Arial"/>
              <a:buChar char="•"/>
            </a:pPr>
            <a:r>
              <a:rPr lang="en" sz="32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
How does this look in a real classroom?</a:t>
            </a:r>
          </a:p>
          <a:p>
            <a:pPr marL="365760" marR="0" lvl="0" indent="-289560" algn="l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729"/>
              <a:buFont typeface="Arial"/>
              <a:buChar char="•"/>
            </a:pPr>
            <a:r>
              <a:rPr lang="en" sz="32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How does a teacher plan for real audiences?</a:t>
            </a:r>
          </a:p>
          <a:p>
            <a:pPr marL="365760" marR="0" lvl="0" indent="-289560" algn="l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729"/>
              <a:buFont typeface="Arial"/>
              <a:buChar char="•"/>
            </a:pPr>
            <a:r>
              <a:rPr lang="en" sz="32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does a student example look like?</a:t>
            </a:r>
          </a:p>
        </p:txBody>
      </p:sp>
      <p:sp>
        <p:nvSpPr>
          <p:cNvPr id="195" name="Shape 195"/>
          <p:cNvSpPr/>
          <p:nvPr/>
        </p:nvSpPr>
        <p:spPr>
          <a:xfrm>
            <a:off x="5296950" y="4477444"/>
            <a:ext cx="2919132" cy="218723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 txBox="1">
            <a:spLocks noGrp="1"/>
          </p:cNvSpPr>
          <p:nvPr>
            <p:ph type="title"/>
          </p:nvPr>
        </p:nvSpPr>
        <p:spPr>
          <a:xfrm>
            <a:off x="1235115" y="274637"/>
            <a:ext cx="7451399" cy="941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Lead by example</a:t>
            </a:r>
          </a:p>
        </p:txBody>
      </p:sp>
      <p:sp>
        <p:nvSpPr>
          <p:cNvPr id="201" name="Shape 201"/>
          <p:cNvSpPr/>
          <p:nvPr/>
        </p:nvSpPr>
        <p:spPr>
          <a:xfrm>
            <a:off x="838199" y="1219200"/>
            <a:ext cx="7335795" cy="54284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Planning Templates</a:t>
            </a:r>
          </a:p>
        </p:txBody>
      </p:sp>
      <p:graphicFrame>
        <p:nvGraphicFramePr>
          <p:cNvPr id="207" name="Shape 207"/>
          <p:cNvGraphicFramePr/>
          <p:nvPr/>
        </p:nvGraphicFramePr>
        <p:xfrm>
          <a:off x="381000" y="1676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{9B70BE25-4D1D-4126-A882-AB1413D7F50E}</a:tableStyleId>
              </a:tblPr>
              <a:tblGrid>
                <a:gridCol w="1541425"/>
                <a:gridCol w="1156275"/>
                <a:gridCol w="1541425"/>
                <a:gridCol w="1252575"/>
                <a:gridCol w="1445150"/>
                <a:gridCol w="1445150"/>
              </a:tblGrid>
              <a:tr h="685800"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Standard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Big Question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Meaningful Writing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Aligned Conventions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Mentor Text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Authentic Audience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/>
                        <a:t>Writing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/>
                        <a:t>Why do you like or dislike a book?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/>
                        <a:t>Amazon Book Review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/>
                        <a:t>Spelling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/>
                        <a:t>Amazon Book Reviews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/>
                        <a:t>Amazon website viewers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8" name="Shape 208"/>
          <p:cNvGraphicFramePr/>
          <p:nvPr/>
        </p:nvGraphicFramePr>
        <p:xfrm>
          <a:off x="990600" y="3962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{E390475C-09B3-4443-996D-FA299A10BE3C}</a:tableStyleId>
              </a:tblPr>
              <a:tblGrid>
                <a:gridCol w="1442350"/>
                <a:gridCol w="3383650"/>
                <a:gridCol w="2413000"/>
              </a:tblGrid>
              <a:tr h="645150"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/>
                        <a:t>Writing Medium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/>
                        <a:t>Supplies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/>
                        <a:t>Audience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290325"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/>
                        <a:t>Amazon Book Review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98958"/>
                        <a:buFont typeface="Arial"/>
                        <a:buChar char="•"/>
                      </a:pPr>
                      <a:r>
                        <a:rPr lang="en" sz="1600"/>
                        <a:t>Access to Amazon account (parent’s or own)</a:t>
                      </a:r>
                    </a:p>
                    <a:p>
                      <a:pPr marL="342900" marR="0" lvl="0" indent="-3429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98958"/>
                        <a:buFont typeface="Arial"/>
                        <a:buChar char="•"/>
                      </a:pPr>
                      <a:r>
                        <a:rPr lang="en" sz="1600"/>
                        <a:t>Computer with Internet access</a:t>
                      </a:r>
                    </a:p>
                    <a:p>
                      <a:pPr marL="342900" marR="0" lvl="0" indent="-3429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98958"/>
                        <a:buFont typeface="Arial"/>
                        <a:buChar char="•"/>
                      </a:pPr>
                      <a:r>
                        <a:rPr lang="en" sz="1600"/>
                        <a:t>Word</a:t>
                      </a:r>
                      <a:r>
                        <a:rPr lang="en" sz="1600" baseline="0"/>
                        <a:t> processing program</a:t>
                      </a:r>
                    </a:p>
                    <a:p>
                      <a:pPr marL="342900" marR="0" lvl="0" indent="-3429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98958"/>
                        <a:buFont typeface="Arial"/>
                        <a:buChar char="•"/>
                      </a:pPr>
                      <a:r>
                        <a:rPr lang="en" sz="1600" baseline="0"/>
                        <a:t>Reading book</a:t>
                      </a:r>
                    </a:p>
                    <a:p>
                      <a:pPr marL="342900" marR="0" lvl="0" indent="-3429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98958"/>
                        <a:buFont typeface="Arial"/>
                        <a:buChar char="•"/>
                      </a:pPr>
                      <a:r>
                        <a:rPr lang="en" sz="1600" baseline="0"/>
                        <a:t>Amazon alternative template</a:t>
                      </a:r>
                    </a:p>
                    <a:p>
                      <a:pPr marL="342900" marR="0" lvl="0" indent="-3429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98958"/>
                        <a:buFont typeface="Arial"/>
                        <a:buChar char="•"/>
                      </a:pPr>
                      <a:r>
                        <a:rPr lang="en" sz="1600" baseline="0"/>
                        <a:t>Parent permission letter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en" sz="1600"/>
                        <a:t>Amazon website viewers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Planning Templates</a:t>
            </a:r>
          </a:p>
        </p:txBody>
      </p:sp>
      <p:graphicFrame>
        <p:nvGraphicFramePr>
          <p:cNvPr id="214" name="Shape 214"/>
          <p:cNvGraphicFramePr/>
          <p:nvPr/>
        </p:nvGraphicFramePr>
        <p:xfrm>
          <a:off x="380997" y="1981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{9AFCF1C4-A758-421D-B3E7-FA24891EA4F2}</a:tableStyleId>
              </a:tblPr>
              <a:tblGrid>
                <a:gridCol w="1710550"/>
                <a:gridCol w="1710550"/>
                <a:gridCol w="1711300"/>
                <a:gridCol w="1710550"/>
                <a:gridCol w="1710550"/>
              </a:tblGrid>
              <a:tr h="892125"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8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Mon.</a:t>
                      </a:r>
                    </a:p>
                  </a:txBody>
                  <a:tcPr marL="59075" marR="590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8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Tue.</a:t>
                      </a:r>
                    </a:p>
                  </a:txBody>
                  <a:tcPr marL="59075" marR="590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8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Wed.</a:t>
                      </a:r>
                    </a:p>
                  </a:txBody>
                  <a:tcPr marL="59075" marR="590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8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Thur.</a:t>
                      </a:r>
                    </a:p>
                  </a:txBody>
                  <a:tcPr marL="59075" marR="590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8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Fri.</a:t>
                      </a:r>
                    </a:p>
                  </a:txBody>
                  <a:tcPr marL="59075" marR="590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782425"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400"/>
                        <a:t>
</a:t>
                      </a:r>
                      <a:r>
                        <a:rPr lang="en" sz="14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Introduce Amazon Book Review</a:t>
                      </a:r>
                    </a:p>
                    <a:p>
                      <a:endParaRPr/>
                    </a:p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4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Pass out parent permission letter</a:t>
                      </a:r>
                    </a:p>
                  </a:txBody>
                  <a:tcPr marL="59075" marR="590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400"/>
                        <a:t>
</a:t>
                      </a:r>
                      <a:r>
                        <a:rPr lang="en" sz="1400" b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Read Amazon Book Reviews</a:t>
                      </a:r>
                    </a:p>
                    <a:p>
                      <a:endParaRPr/>
                    </a:p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400" b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Introduce Book Review Rubric</a:t>
                      </a:r>
                    </a:p>
                    <a:p>
                      <a:endParaRPr/>
                    </a:p>
                    <a:p>
                      <a:endParaRPr/>
                    </a:p>
                  </a:txBody>
                  <a:tcPr marL="59075" marR="590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400"/>
                        <a:t>
</a:t>
                      </a:r>
                      <a:r>
                        <a:rPr lang="en" sz="1400" b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Outline Book</a:t>
                      </a:r>
                      <a:r>
                        <a:rPr lang="en" sz="1400" b="0" baseline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Reviews</a:t>
                      </a:r>
                    </a:p>
                    <a:p>
                      <a:endParaRPr/>
                    </a:p>
                    <a:p>
                      <a:endParaRPr/>
                    </a:p>
                  </a:txBody>
                  <a:tcPr marL="59075" marR="590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400"/>
                        <a:t>
</a:t>
                      </a:r>
                      <a:r>
                        <a:rPr lang="en" sz="1400" b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Draft Book Reviews</a:t>
                      </a:r>
                    </a:p>
                  </a:txBody>
                  <a:tcPr marL="59075" marR="590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400"/>
                        <a:t>
</a:t>
                      </a:r>
                      <a:r>
                        <a:rPr lang="en" sz="1400" b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P</a:t>
                      </a:r>
                      <a:r>
                        <a:rPr lang="en" sz="1400" b="0" baseline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ublish book reviews to our class blog</a:t>
                      </a:r>
                    </a:p>
                  </a:txBody>
                  <a:tcPr marL="59075" marR="590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Online </a:t>
            </a:r>
            <a:r>
              <a:rPr lang="en" b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earning </a:t>
            </a:r>
            <a:r>
              <a:rPr lang="en" b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nvironment</a:t>
            </a:r>
          </a:p>
        </p:txBody>
      </p:sp>
      <p:sp>
        <p:nvSpPr>
          <p:cNvPr id="220" name="Shape 220"/>
          <p:cNvSpPr/>
          <p:nvPr/>
        </p:nvSpPr>
        <p:spPr>
          <a:xfrm>
            <a:off x="2960075" y="1270000"/>
            <a:ext cx="5867399" cy="55879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21" name="Shape 221"/>
          <p:cNvSpPr/>
          <p:nvPr/>
        </p:nvSpPr>
        <p:spPr>
          <a:xfrm>
            <a:off x="236000" y="2601455"/>
            <a:ext cx="2619182" cy="196591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Authentic Requirements</a:t>
            </a:r>
          </a:p>
        </p:txBody>
      </p:sp>
      <p:sp>
        <p:nvSpPr>
          <p:cNvPr id="227" name="Shape 227"/>
          <p:cNvSpPr/>
          <p:nvPr/>
        </p:nvSpPr>
        <p:spPr>
          <a:xfrm>
            <a:off x="2743200" y="1219200"/>
            <a:ext cx="4571999" cy="54864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Book Review Rubric</a:t>
            </a:r>
          </a:p>
        </p:txBody>
      </p:sp>
      <p:sp>
        <p:nvSpPr>
          <p:cNvPr id="233" name="Shape 233"/>
          <p:cNvSpPr/>
          <p:nvPr/>
        </p:nvSpPr>
        <p:spPr>
          <a:xfrm>
            <a:off x="518339" y="1524000"/>
            <a:ext cx="7827802" cy="48006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1180214" y="673678"/>
            <a:ext cx="5092800" cy="907799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What do you think?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999450" y="1658990"/>
            <a:ext cx="76875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2"/>
              </a:buClr>
              <a:buSzPct val="156249"/>
              <a:buFont typeface="Arial"/>
              <a:buChar char="•"/>
            </a:pPr>
            <a:r>
              <a:rPr lang="en"/>
              <a:t>How do we motivate our students to write?</a:t>
            </a:r>
          </a:p>
          <a:p>
            <a:pPr marL="457200" lvl="0" indent="-419100" rtl="0">
              <a:buClr>
                <a:schemeClr val="dk2"/>
              </a:buClr>
              <a:buSzPct val="156249"/>
              <a:buFont typeface="Arial"/>
              <a:buChar char="•"/>
            </a:pPr>
            <a:r>
              <a:rPr lang="en"/>
              <a:t>How do we provide our students with authentic writing experiences?</a:t>
            </a:r>
          </a:p>
          <a:p>
            <a:pPr marL="457200" lvl="0" indent="-419100" rtl="0">
              <a:buClr>
                <a:schemeClr val="dk2"/>
              </a:buClr>
              <a:buSzPct val="156249"/>
              <a:buFont typeface="Arial"/>
              <a:buChar char="•"/>
            </a:pPr>
            <a:r>
              <a:rPr lang="en"/>
              <a:t>How do we move away from the "audience of one" (AKA you, the teacher) mentality?</a:t>
            </a:r>
          </a:p>
        </p:txBody>
      </p:sp>
    </p:spTree>
  </p:cSld>
  <p:clrMapOvr>
    <a:masterClrMapping/>
  </p:clrMapOvr>
  <p:transition spd="slow"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Book Review Rubric</a:t>
            </a:r>
          </a:p>
        </p:txBody>
      </p:sp>
      <p:sp>
        <p:nvSpPr>
          <p:cNvPr id="239" name="Shape 239"/>
          <p:cNvSpPr/>
          <p:nvPr/>
        </p:nvSpPr>
        <p:spPr>
          <a:xfrm>
            <a:off x="4572000" y="1219200"/>
            <a:ext cx="4038599" cy="52975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40" name="Shape 240"/>
          <p:cNvSpPr/>
          <p:nvPr/>
        </p:nvSpPr>
        <p:spPr>
          <a:xfrm>
            <a:off x="1066800" y="1676400"/>
            <a:ext cx="2790825" cy="41148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Student Example</a:t>
            </a:r>
          </a:p>
        </p:txBody>
      </p:sp>
      <p:sp>
        <p:nvSpPr>
          <p:cNvPr id="246" name="Shape 246"/>
          <p:cNvSpPr/>
          <p:nvPr/>
        </p:nvSpPr>
        <p:spPr>
          <a:xfrm>
            <a:off x="1828800" y="1295400"/>
            <a:ext cx="6324600" cy="536998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Student Example</a:t>
            </a:r>
          </a:p>
        </p:txBody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222930" y="1213250"/>
            <a:ext cx="8710799" cy="5035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65760" marR="0" lvl="0" indent="-289560" algn="l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95679"/>
              <a:buFont typeface="Arial"/>
              <a:buChar char="•"/>
            </a:pPr>
            <a:r>
              <a:rPr lang="en" sz="2700" b="1" i="0" u="none" strike="noStrike" cap="none" baseline="0">
                <a:solidFill>
                  <a:schemeClr val="dk2"/>
                </a:solidFill>
              </a:rPr>
              <a:t>This review is from: Winning Balance: What I've Learned So Far about Love, Faith, and Living Your Dreams (Hardcover)</a:t>
            </a:r>
          </a:p>
          <a:p>
            <a:pPr marL="365760" marR="0" lvl="0" indent="-289560" algn="l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95679"/>
              <a:buFont typeface="Arial"/>
              <a:buChar char="•"/>
            </a:pPr>
            <a:r>
              <a:rPr lang="en" sz="2700" b="0" i="0" u="none" strike="noStrike" cap="none" baseline="0">
                <a:solidFill>
                  <a:schemeClr val="dk2"/>
                </a:solidFill>
              </a:rPr>
              <a:t>When I first saw this book on a shelf at my local library I grasped it and knew I had to get it. Shawn Johnson and other gymnasts have always interested me, never being a gymnast myself it was exhilarating to read this book and live a life I have never experienced. I had never known much about Shawn Johnson before reading this book,I had seen her in commercials but I had never heard her story...</a:t>
            </a:r>
          </a:p>
        </p:txBody>
      </p:sp>
    </p:spTree>
  </p:cSld>
  <p:clrMapOvr>
    <a:masterClrMapping/>
  </p:clrMapOvr>
  <p:transition spd="slow"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title"/>
          </p:nvPr>
        </p:nvSpPr>
        <p:spPr>
          <a:xfrm>
            <a:off x="1104899" y="1928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Student feedback</a:t>
            </a:r>
          </a:p>
        </p:txBody>
      </p:sp>
      <p:sp>
        <p:nvSpPr>
          <p:cNvPr id="258" name="Shape 258"/>
          <p:cNvSpPr/>
          <p:nvPr/>
        </p:nvSpPr>
        <p:spPr>
          <a:xfrm>
            <a:off x="2514600" y="1600200"/>
            <a:ext cx="5410199" cy="48767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59" name="Shape 259"/>
          <p:cNvSpPr/>
          <p:nvPr/>
        </p:nvSpPr>
        <p:spPr>
          <a:xfrm>
            <a:off x="1295400" y="5638800"/>
            <a:ext cx="1752600" cy="914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>
            <a:solidFill>
              <a:srgbClr val="296A7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>
            <a:spLocks noGrp="1"/>
          </p:cNvSpPr>
          <p:nvPr>
            <p:ph type="title"/>
          </p:nvPr>
        </p:nvSpPr>
        <p:spPr>
          <a:xfrm>
            <a:off x="1043475" y="247362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Now it’s your turn…</a:t>
            </a:r>
          </a:p>
        </p:txBody>
      </p:sp>
      <p:sp>
        <p:nvSpPr>
          <p:cNvPr id="265" name="Shape 265"/>
          <p:cNvSpPr txBox="1"/>
          <p:nvPr/>
        </p:nvSpPr>
        <p:spPr>
          <a:xfrm>
            <a:off x="1145784" y="1412387"/>
            <a:ext cx="7307699" cy="48840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What is your time frame?</a:t>
            </a:r>
          </a:p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What are you teaching?</a:t>
            </a:r>
          </a:p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What are your opportunities for authentic writing?</a:t>
            </a:r>
          </a:p>
          <a:p>
            <a:pPr marL="457200" lvl="0" indent="-4191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How can you target the different audience levels?</a:t>
            </a:r>
          </a:p>
        </p:txBody>
      </p:sp>
    </p:spTree>
  </p:cSld>
  <p:clrMapOvr>
    <a:masterClrMapping/>
  </p:clrMapOvr>
  <p:transition spd="slow">
    <p:cu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/>
        </p:nvSpPr>
        <p:spPr>
          <a:xfrm>
            <a:off x="2000250" y="0"/>
            <a:ext cx="5143499" cy="68579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81000" rtl="0">
              <a:lnSpc>
                <a:spcPct val="115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Gallagher (2006) </a:t>
            </a:r>
            <a:r>
              <a:rPr lang="en" sz="24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Teaching Adolescent Writers</a:t>
            </a:r>
          </a:p>
          <a:p>
            <a:endParaRPr/>
          </a:p>
          <a:p>
            <a:endParaRPr/>
          </a:p>
          <a:p>
            <a:pPr marL="2286000" lvl="4" indent="-381000" rtl="0">
              <a:lnSpc>
                <a:spcPct val="115000"/>
              </a:lnSpc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Atwell (2002) </a:t>
            </a:r>
            <a:r>
              <a:rPr lang="en" sz="24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Lessons that change writers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pPr marL="457200" lvl="0" indent="-381000" rtl="0">
              <a:lnSpc>
                <a:spcPct val="115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Maxwell, Allyn and Bacon (1996) </a:t>
            </a:r>
            <a:r>
              <a:rPr lang="en" sz="24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Writing </a:t>
            </a:r>
          </a:p>
          <a:p>
            <a:pPr lvl="0" indent="457200" rtl="0">
              <a:lnSpc>
                <a:spcPct val="115000"/>
              </a:lnSpc>
              <a:buNone/>
            </a:pPr>
            <a:r>
              <a:rPr lang="en" sz="24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Across the Curriculum</a:t>
            </a:r>
          </a:p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Research</a:t>
            </a:r>
          </a:p>
        </p:txBody>
      </p:sp>
      <p:sp>
        <p:nvSpPr>
          <p:cNvPr id="70" name="Shape 70"/>
          <p:cNvSpPr/>
          <p:nvPr/>
        </p:nvSpPr>
        <p:spPr>
          <a:xfrm>
            <a:off x="543075" y="2860963"/>
            <a:ext cx="1802423" cy="180242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71" name="Shape 71"/>
          <p:cNvSpPr/>
          <p:nvPr/>
        </p:nvSpPr>
        <p:spPr>
          <a:xfrm>
            <a:off x="7148925" y="776825"/>
            <a:ext cx="1762125" cy="220027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72" name="Shape 72"/>
          <p:cNvSpPr/>
          <p:nvPr/>
        </p:nvSpPr>
        <p:spPr>
          <a:xfrm>
            <a:off x="6440600" y="4233274"/>
            <a:ext cx="1795092" cy="238225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1014500" y="274637"/>
            <a:ext cx="7672199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Our Theory</a:t>
            </a:r>
          </a:p>
        </p:txBody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937100" y="1658990"/>
            <a:ext cx="7749599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There are three levels of audience that middle and secondary teachers should consider as they plan instruction. 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endParaRPr/>
          </a:p>
        </p:txBody>
      </p:sp>
      <p:sp>
        <p:nvSpPr>
          <p:cNvPr id="85" name="Shape 85"/>
          <p:cNvSpPr/>
          <p:nvPr/>
        </p:nvSpPr>
        <p:spPr>
          <a:xfrm>
            <a:off x="184434" y="97235"/>
            <a:ext cx="8884444" cy="666352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98200" y="1817740"/>
            <a:ext cx="7988699" cy="46815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Level 1 Audience (__% of class writing)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n"/>
              <a:t>Writing for YOURSELF</a:t>
            </a:r>
          </a:p>
          <a:p>
            <a:endParaRPr/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Level 2 Audience (__% of class writing)</a:t>
            </a:r>
          </a:p>
          <a:p>
            <a:pPr marL="914400" lvl="1" indent="-406400" rtl="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n"/>
              <a:t>Writing for ANOTHER</a:t>
            </a:r>
          </a:p>
          <a:p>
            <a:endParaRPr/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Level 3 Audience (__% of class writing)</a:t>
            </a:r>
          </a:p>
          <a:p>
            <a:pPr marL="914400" lvl="1" indent="-406400">
              <a:buClr>
                <a:schemeClr val="dk2"/>
              </a:buClr>
              <a:buSzPct val="87500"/>
              <a:buFont typeface="Courier New"/>
              <a:buChar char="o"/>
            </a:pPr>
            <a:r>
              <a:rPr lang="en"/>
              <a:t>Writing for ANYONE</a:t>
            </a:r>
          </a:p>
        </p:txBody>
      </p:sp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983800" y="274637"/>
            <a:ext cx="7703099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How much should we write?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1122875" y="1658990"/>
            <a:ext cx="75639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Personal notes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Quick-writes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ALL 1st drafts 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Lists of ALL kinds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Brainstorming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Asking Questions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ALL Journal Writing</a:t>
            </a:r>
          </a:p>
          <a:p>
            <a:pPr marL="457200" lvl="0" indent="-4318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Doodling</a:t>
            </a:r>
          </a:p>
        </p:txBody>
      </p:sp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1122875" y="274637"/>
            <a:ext cx="7563900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What Level 1 Looks Like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endParaRPr/>
          </a:p>
        </p:txBody>
      </p:sp>
      <p:sp>
        <p:nvSpPr>
          <p:cNvPr id="104" name="Shape 104"/>
          <p:cNvSpPr/>
          <p:nvPr/>
        </p:nvSpPr>
        <p:spPr>
          <a:xfrm>
            <a:off x="0" y="0"/>
            <a:ext cx="9144002" cy="685800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652</Words>
  <Application>Microsoft Office PowerPoint</Application>
  <PresentationFormat>On-screen Show (4:3)</PresentationFormat>
  <Paragraphs>158</Paragraphs>
  <Slides>35</Slides>
  <Notes>35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/>
      <vt:lpstr>Quick Write</vt:lpstr>
      <vt:lpstr>The "Write" Audience   Audience Appreciation &amp; Awareness in Middle &amp; Secondary Classrooms</vt:lpstr>
      <vt:lpstr>What do you think?</vt:lpstr>
      <vt:lpstr>Research</vt:lpstr>
      <vt:lpstr>Our Theory</vt:lpstr>
      <vt:lpstr>Slide 6</vt:lpstr>
      <vt:lpstr>How much should we write?</vt:lpstr>
      <vt:lpstr>What Level 1 Looks Like</vt:lpstr>
      <vt:lpstr>Slide 9</vt:lpstr>
      <vt:lpstr>Benefits of Writing for YOURSELF </vt:lpstr>
      <vt:lpstr>What Level 2 Looks Like</vt:lpstr>
      <vt:lpstr>EXIT SLIPS &gt;&gt;</vt:lpstr>
      <vt:lpstr>Benefits of Writing for ANOTHER</vt:lpstr>
      <vt:lpstr>Slide 14</vt:lpstr>
      <vt:lpstr>What Level 3 Looks Like</vt:lpstr>
      <vt:lpstr>Slide 16</vt:lpstr>
      <vt:lpstr>Benefits of Writing for ANYONE</vt:lpstr>
      <vt:lpstr>Follow Me: @MsValenilla</vt:lpstr>
      <vt:lpstr> A Current Local Contest </vt:lpstr>
      <vt:lpstr>Slide 20</vt:lpstr>
      <vt:lpstr>So you're probably wondering...</vt:lpstr>
      <vt:lpstr>Quick-Write </vt:lpstr>
      <vt:lpstr>The Write Audience in the Classroom</vt:lpstr>
      <vt:lpstr>Lead by example</vt:lpstr>
      <vt:lpstr>Planning Templates</vt:lpstr>
      <vt:lpstr>Planning Templates</vt:lpstr>
      <vt:lpstr>Online Learning Environment</vt:lpstr>
      <vt:lpstr>Authentic Requirements</vt:lpstr>
      <vt:lpstr>Book Review Rubric</vt:lpstr>
      <vt:lpstr>Book Review Rubric</vt:lpstr>
      <vt:lpstr>Student Example</vt:lpstr>
      <vt:lpstr>Student Example</vt:lpstr>
      <vt:lpstr>Student feedback</vt:lpstr>
      <vt:lpstr>Now it’s your turn…</vt:lpstr>
      <vt:lpstr>Slide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 Write</dc:title>
  <cp:lastModifiedBy>Ryan Batsie</cp:lastModifiedBy>
  <cp:revision>1</cp:revision>
  <dcterms:modified xsi:type="dcterms:W3CDTF">2012-10-12T21:15:24Z</dcterms:modified>
</cp:coreProperties>
</file>